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43" r:id="rId3"/>
    <p:sldId id="352" r:id="rId5"/>
    <p:sldId id="384" r:id="rId6"/>
    <p:sldId id="399" r:id="rId7"/>
    <p:sldId id="401" r:id="rId8"/>
    <p:sldId id="402" r:id="rId9"/>
    <p:sldId id="400" r:id="rId10"/>
    <p:sldId id="398" r:id="rId11"/>
    <p:sldId id="389" r:id="rId12"/>
    <p:sldId id="381" r:id="rId13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 茂鑫" initials="杨" lastIdx="5" clrIdx="0"/>
  <p:cmAuthor id="2" name="Zhong Tianlong" initials="ZT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EEEEEE"/>
    <a:srgbClr val="F3C851"/>
    <a:srgbClr val="DCEAE9"/>
    <a:srgbClr val="D3F2F0"/>
    <a:srgbClr val="FB8801"/>
    <a:srgbClr val="F8E4E9"/>
    <a:srgbClr val="FFFFFF"/>
    <a:srgbClr val="84BAF6"/>
    <a:srgbClr val="328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31" autoAdjust="0"/>
    <p:restoredTop sz="84586" autoAdjust="0"/>
  </p:normalViewPr>
  <p:slideViewPr>
    <p:cSldViewPr snapToGrid="0">
      <p:cViewPr>
        <p:scale>
          <a:sx n="75" d="100"/>
          <a:sy n="75" d="100"/>
        </p:scale>
        <p:origin x="210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B86E-088E-4F82-960B-37B52A189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2E30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7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7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7" name="直角三角形 26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8" name="椭圆 37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9" name="椭圆 38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40" name="椭圆 3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55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3847742" y="23187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56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745150" y="35218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9" name="直角三角形 28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连接符 32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 userDrawn="1"/>
        </p:nvSpPr>
        <p:spPr>
          <a:xfrm>
            <a:off x="4537891" y="2705509"/>
            <a:ext cx="3116238" cy="14444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再见！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31" name="直角三角形 30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椭圆 55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>
          <a:xfrm>
            <a:off x="5763793" y="19927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6057688" y="21968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0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4998906" y="39697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24102" y="1216801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6997" y="287875"/>
            <a:ext cx="733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玩转智能小车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78198" y="2397183"/>
            <a:ext cx="2488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第一课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35BBB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47451" y="3585922"/>
            <a:ext cx="2749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课程介绍</a:t>
            </a:r>
            <a:endParaRPr kumimoji="0" lang="zh-CN" altLang="en-US" sz="4800" i="0" u="none" strike="noStrike" kern="1200" cap="none" spc="0" normalizeH="0" baseline="0" noProof="0" dirty="0">
              <a:ln>
                <a:noFill/>
              </a:ln>
              <a:solidFill>
                <a:srgbClr val="35BBB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62"/>
    </mc:Choice>
    <mc:Fallback>
      <p:transition spd="slow" advTm="9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199" y="1277007"/>
            <a:ext cx="10394731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720090" algn="just" fontAlgn="ctr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kern="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本课程主要由智能小车科技活动组成。</a:t>
            </a:r>
            <a:endParaRPr lang="en-US" altLang="zh-CN" sz="2000" kern="1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90" algn="just" fontAlgn="ctr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kern="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智能小车科技活动的核心是编程。这些活动以培养学生的计算思维和创新思维为目标。</a:t>
            </a:r>
            <a:endParaRPr lang="zh-CN" altLang="en-US" sz="2000" kern="1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720090" algn="just" fontAlgn="ctr">
              <a:lnSpc>
                <a:spcPct val="150000"/>
              </a:lnSpc>
              <a:spcBef>
                <a:spcPts val="1000"/>
              </a:spcBef>
            </a:pPr>
            <a:r>
              <a:rPr lang="zh-CN" altLang="en-US" sz="2000" kern="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学生可以通过动手实践获得知识，比如操纵输入设备（按钮、传感器等）与输出设备（蜂鸣器，</a:t>
            </a:r>
            <a:r>
              <a:rPr lang="en-US" altLang="zh-CN" sz="2000" kern="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LED</a:t>
            </a:r>
            <a:r>
              <a:rPr lang="zh-CN" altLang="en-US" sz="2000" kern="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点阵屏等）实现小车的各种功能比如前进、后退、巡线、跟随与避障。</a:t>
            </a:r>
            <a:endParaRPr lang="zh-CN" altLang="en-US" sz="2000" kern="1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设备列表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形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20050" y="4597400"/>
            <a:ext cx="1397000" cy="1270000"/>
          </a:xfrm>
          <a:prstGeom prst="rect">
            <a:avLst/>
          </a:prstGeom>
        </p:spPr>
      </p:pic>
      <p:graphicFrame>
        <p:nvGraphicFramePr>
          <p:cNvPr id="9" name="表格 22"/>
          <p:cNvGraphicFramePr>
            <a:graphicFrameLocks noGrp="1"/>
          </p:cNvGraphicFramePr>
          <p:nvPr/>
        </p:nvGraphicFramePr>
        <p:xfrm>
          <a:off x="838198" y="1333915"/>
          <a:ext cx="10450271" cy="4144258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391787"/>
                <a:gridCol w="8058484"/>
              </a:tblGrid>
              <a:tr h="2674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MixGo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CE</a:t>
                      </a:r>
                      <a:endParaRPr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 GO</a:t>
                      </a:r>
                      <a:endParaRPr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硬件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1469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Mixly</a:t>
                      </a:r>
                      <a:endParaRPr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软件</a:t>
                      </a:r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</a:tbl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44" y="4171683"/>
            <a:ext cx="1219200" cy="1219200"/>
          </a:xfrm>
          <a:prstGeom prst="rect">
            <a:avLst/>
          </a:prstGeom>
        </p:spPr>
      </p:pic>
      <p:pic>
        <p:nvPicPr>
          <p:cNvPr id="3" name="内容占位符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/>
          <a:stretch>
            <a:fillRect/>
          </a:stretch>
        </p:blipFill>
        <p:spPr>
          <a:xfrm>
            <a:off x="8468224" y="1710812"/>
            <a:ext cx="2739334" cy="186273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737539" y="1853562"/>
            <a:ext cx="4282715" cy="1736823"/>
            <a:chOff x="6612184" y="2270757"/>
            <a:chExt cx="4282715" cy="173682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2184" y="2270757"/>
              <a:ext cx="4282715" cy="1720329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9832872" y="3682842"/>
              <a:ext cx="447494" cy="32473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MixGo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单板介绍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MixGo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8288548" y="964074"/>
            <a:ext cx="3229896" cy="4929852"/>
          </a:xfrm>
        </p:spPr>
        <p:txBody>
          <a:bodyPr>
            <a:normAutofit fontScale="77500" lnSpcReduction="20000"/>
          </a:bodyPr>
          <a:lstStyle/>
          <a:p>
            <a:pPr indent="304800" algn="just">
              <a:lnSpc>
                <a:spcPct val="150000"/>
              </a:lnSpc>
            </a:pP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MixGo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CE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是一款功能丰富、结构精致小巧、便携安全的编程教学开发板。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主控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ESP32-S2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集成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2.4 GHz Wi-Fi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Bluetooth 5 (LE)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，有助于构建覆盖范围更广、射频性能更强的物联网设备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板载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路功能按键、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触摸、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加速度、麦克风、光照强度、红外测距等多种传感器，方便各种信息的采集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板载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颗全彩彩灯、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X8LED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点阵屏、无源蜂鸣器等多种输出元件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板载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Type-C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拓展接口，方便外接设备扩展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60" y="1880235"/>
            <a:ext cx="6751320" cy="38868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Mixly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Mixly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在线版（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lite.mixly.cn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8533338" y="1597357"/>
            <a:ext cx="2820462" cy="3946742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Mixly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图形混合编程：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用户只需拖拽出逻辑代码图形块，将代码图形块连接在一起，对参数进行相应的修改，即可完成程序。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/>
              <a:t>程序通过上传至主控板运行。</a:t>
            </a:r>
            <a:endParaRPr lang="zh-CN" altLang="en-US" sz="2000" dirty="0"/>
          </a:p>
        </p:txBody>
      </p:sp>
      <p:pic>
        <p:nvPicPr>
          <p:cNvPr id="4" name="内容占位符 4"/>
          <p:cNvPicPr>
            <a:picLocks noGrp="1" noChangeAspect="1"/>
          </p:cNvPicPr>
          <p:nvPr>
            <p:ph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983"/>
            <a:ext cx="7120732" cy="4533903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5" y="2004060"/>
            <a:ext cx="4282440" cy="172021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编程准备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MixGo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5225452"/>
          </a:xfrm>
        </p:spPr>
        <p:txBody>
          <a:bodyPr>
            <a:normAutofit/>
          </a:bodyPr>
          <a:lstStyle/>
          <a:p>
            <a:pPr lvl="0" algn="just">
              <a:lnSpc>
                <a:spcPct val="150000"/>
              </a:lnSpc>
              <a:tabLst>
                <a:tab pos="270510" algn="l"/>
              </a:tabLs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固件初始化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步骤：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04800" fontAlgn="ctr">
              <a:lnSpc>
                <a:spcPct val="150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①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按住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B1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按键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（红色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圈出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所示）的同时，使用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USB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线与</a:t>
            </a:r>
            <a:r>
              <a:rPr lang="zh-CN" altLang="zh-CN" sz="1800" kern="1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计算机连接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，计算机发出“叮咚”的硬件识别声后，松开按键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，使主控板进入刷机模式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04800" algn="just" fontAlgn="ctr">
              <a:lnSpc>
                <a:spcPct val="150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②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打开最新版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Mixly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MixGo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CE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板卡，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单击“初始化固件”按钮。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04800" fontAlgn="ctr">
              <a:lnSpc>
                <a:spcPct val="150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③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初始化固件过程中切勿使板卡断电，直到出现“初始化固件成功”字样后，按复位按键（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紫色圈出</a:t>
            </a:r>
            <a:r>
              <a:rPr lang="zh-CN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所示）或者重新上电，即可进入编程模式。</a:t>
            </a:r>
            <a:endParaRPr lang="zh-CN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r="34210" b="-1396"/>
          <a:stretch>
            <a:fillRect/>
          </a:stretch>
        </p:blipFill>
        <p:spPr>
          <a:xfrm>
            <a:off x="1091372" y="4666254"/>
            <a:ext cx="4181976" cy="1448795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3910810" y="4666254"/>
            <a:ext cx="1362538" cy="447747"/>
          </a:xfrm>
          <a:prstGeom prst="ellipse">
            <a:avLst/>
          </a:prstGeom>
          <a:noFill/>
          <a:ln w="254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283601" y="3342413"/>
            <a:ext cx="381785" cy="381785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00479" y="3047215"/>
            <a:ext cx="381785" cy="381785"/>
          </a:xfrm>
          <a:prstGeom prst="ellipse">
            <a:avLst/>
          </a:prstGeom>
          <a:noFill/>
          <a:ln w="57150"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 GO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小车介绍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 GO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364905" cy="4929852"/>
          </a:xfrm>
        </p:spPr>
        <p:txBody>
          <a:bodyPr>
            <a:noAutofit/>
          </a:bodyPr>
          <a:lstStyle/>
          <a:p>
            <a:pPr indent="304800" algn="just">
              <a:lnSpc>
                <a:spcPct val="150000"/>
              </a:lnSpc>
            </a:pP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 GO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是以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MixGo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CE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等单板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为主控载体的车身，手掌大小、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两轮驱动，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极大方便使用。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TypeC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公座、结构固定安全可靠对接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MixGo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CE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主控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板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采用高灵敏霍尔测速闭环控制电机驱动系统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集成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路红外巡线、避障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集成整车车灯控制，可编程用于转向灯、示宽灯、刹车灯、大灯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集成可外接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输出设备拓展接口（可接电机、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LED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灯）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宋体" panose="02010600030101010101" pitchFamily="2" charset="-122"/>
              <a:buChar char="·"/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采用便携安装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9V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电池为整车供电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9"/>
          <p:cNvPicPr>
            <a:picLocks noGrp="1" noChangeAspect="1"/>
          </p:cNvPicPr>
          <p:nvPr>
            <p:ph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2236"/>
            <a:ext cx="5108575" cy="3405716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课程主要内容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316" y="783106"/>
            <a:ext cx="10065368" cy="52917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课程组织形式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9862" y="2952837"/>
            <a:ext cx="90281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情景</a:t>
            </a:r>
            <a:endParaRPr lang="en-US" altLang="zh-CN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04060" y="2952837"/>
            <a:ext cx="126188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软硬件</a:t>
            </a:r>
            <a:endParaRPr lang="en-US" altLang="zh-CN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endParaRPr lang="zh-CN" alt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7331" y="2952837"/>
            <a:ext cx="162095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简单任务</a:t>
            </a:r>
            <a:endParaRPr lang="en-US" altLang="zh-CN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69675" y="2951945"/>
            <a:ext cx="162095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知识要点</a:t>
            </a:r>
            <a:endParaRPr lang="en-US" altLang="zh-CN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讲解</a:t>
            </a:r>
            <a:endParaRPr lang="zh-CN" alt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82019" y="2951945"/>
            <a:ext cx="162095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扩展任务</a:t>
            </a:r>
            <a:endParaRPr lang="en-US" altLang="zh-CN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zh-CN" alt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箭头: 右 17"/>
          <p:cNvSpPr/>
          <p:nvPr/>
        </p:nvSpPr>
        <p:spPr>
          <a:xfrm>
            <a:off x="1919345" y="3283703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/>
          <p:cNvSpPr/>
          <p:nvPr/>
        </p:nvSpPr>
        <p:spPr>
          <a:xfrm>
            <a:off x="3972616" y="3283703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/>
          <p:cNvSpPr/>
          <p:nvPr/>
        </p:nvSpPr>
        <p:spPr>
          <a:xfrm>
            <a:off x="6384960" y="3283703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/>
          <p:cNvSpPr/>
          <p:nvPr/>
        </p:nvSpPr>
        <p:spPr>
          <a:xfrm>
            <a:off x="8797304" y="3283701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8" grpId="0" animBg="1"/>
      <p:bldP spid="19" grpId="0" animBg="1"/>
      <p:bldP spid="20" grpId="0" animBg="1"/>
      <p:bldP spid="21" grpId="0" animBg="1"/>
    </p:bldLst>
  </p:timing>
</p:sld>
</file>

<file path=ppt/tags/tag1.xml><?xml version="1.0" encoding="utf-8"?>
<p:tagLst xmlns:p="http://schemas.openxmlformats.org/presentationml/2006/main">
  <p:tag name="ISPRING_PRESENTATION_TITLE" val="家长会"/>
  <p:tag name="KSO_WPP_MARK_KEY" val="05cad1ae-ae51-4aba-8c15-93427b11ea7c"/>
  <p:tag name="COMMONDATA" val="eyJoZGlkIjoiZGZkZWNjNGU0ZTgzZDQyY2ZlOWRkMTc4NjkyNDUwYzkifQ=="/>
</p:tagLst>
</file>

<file path=ppt/theme/theme1.xml><?xml version="1.0" encoding="utf-8"?>
<a:theme xmlns:a="http://schemas.openxmlformats.org/drawingml/2006/main" name="主题1">
  <a:themeElements>
    <a:clrScheme name="智能搭建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5BBB1"/>
      </a:accent1>
      <a:accent2>
        <a:srgbClr val="DF7F96"/>
      </a:accent2>
      <a:accent3>
        <a:srgbClr val="FAE8B6"/>
      </a:accent3>
      <a:accent4>
        <a:srgbClr val="DDB3FD"/>
      </a:accent4>
      <a:accent5>
        <a:srgbClr val="A5A5A5"/>
      </a:accent5>
      <a:accent6>
        <a:srgbClr val="F14124"/>
      </a:accent6>
      <a:hlink>
        <a:srgbClr val="35BDB2"/>
      </a:hlink>
      <a:folHlink>
        <a:srgbClr val="BFBFBF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WPS 演示</Application>
  <PresentationFormat>宽屏</PresentationFormat>
  <Paragraphs>81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宋体</vt:lpstr>
      <vt:lpstr>Wingdings</vt:lpstr>
      <vt:lpstr>Wingdings 2</vt:lpstr>
      <vt:lpstr>方正准圆简体</vt:lpstr>
      <vt:lpstr>Arial Black</vt:lpstr>
      <vt:lpstr>微软雅黑</vt:lpstr>
      <vt:lpstr>等线</vt:lpstr>
      <vt:lpstr>Times New Roman</vt:lpstr>
      <vt:lpstr>Segoe Print</vt:lpstr>
      <vt:lpstr>方正粗圆简体</vt:lpstr>
      <vt:lpstr>Calibri</vt:lpstr>
      <vt:lpstr>Arial Unicode MS</vt:lpstr>
      <vt:lpstr>方正准圆简体</vt:lpstr>
      <vt:lpstr>主题1</vt:lpstr>
      <vt:lpstr>PowerPoint 演示文稿</vt:lpstr>
      <vt:lpstr>课程介绍</vt:lpstr>
      <vt:lpstr>设备列表</vt:lpstr>
      <vt:lpstr>MixGo CE单板介绍</vt:lpstr>
      <vt:lpstr>Mixly软件介绍</vt:lpstr>
      <vt:lpstr>编程准备</vt:lpstr>
      <vt:lpstr>ME GO小车介绍</vt:lpstr>
      <vt:lpstr>课程主要内容</vt:lpstr>
      <vt:lpstr>课程组织形式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cm</cp:lastModifiedBy>
  <cp:revision>397</cp:revision>
  <dcterms:created xsi:type="dcterms:W3CDTF">2019-07-04T08:14:00Z</dcterms:created>
  <dcterms:modified xsi:type="dcterms:W3CDTF">2022-11-18T02:24:56Z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80A877D29CD54D7E80B239ECB3DDBF4C</vt:lpwstr>
  </property>
  <property fmtid="{D5CDD505-2E9C-101B-9397-08002B2CF9AE}" pid="3" name="KSOProductBuildVer">
    <vt:lpwstr>2052-11.1.0.12763</vt:lpwstr>
  </property>
</Properties>
</file>